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Bold" panose="020B0604020202020204" charset="0"/>
      <p:regular r:id="rId10"/>
    </p:embeddedFont>
    <p:embeddedFont>
      <p:font typeface="Codec Pro" panose="020B0604020202020204" charset="0"/>
      <p:regular r:id="rId11"/>
    </p:embeddedFont>
    <p:embeddedFont>
      <p:font typeface="Codec Pro ExtraBold" panose="020B0604020202020204" charset="0"/>
      <p:regular r:id="rId12"/>
    </p:embeddedFont>
    <p:embeddedFont>
      <p:font typeface="Codec Pro ExtraBold Bold" panose="020B0604020202020204" charset="0"/>
      <p:regular r:id="rId13"/>
    </p:embeddedFont>
    <p:embeddedFont>
      <p:font typeface="Montserrat Light" panose="00000400000000000000" pitchFamily="2" charset="0"/>
      <p:regular r:id="rId14"/>
      <p:italic r:id="rId15"/>
    </p:embeddedFont>
    <p:embeddedFont>
      <p:font typeface="Montserrat Light Bold" panose="020B0604020202020204" charset="0"/>
      <p:regular r:id="rId16"/>
    </p:embeddedFont>
    <p:embeddedFont>
      <p:font typeface="Noto Sans" panose="020B0502040504020204" pitchFamily="34" charset="0"/>
      <p:regular r:id="rId17"/>
      <p:bold r:id="rId18"/>
      <p:italic r:id="rId19"/>
      <p:boldItalic r:id="rId20"/>
    </p:embeddedFont>
    <p:embeddedFont>
      <p:font typeface="TAN Tangkiwoo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347927" y="1390894"/>
            <a:ext cx="175627" cy="6291840"/>
            <a:chOff x="0" y="0"/>
            <a:chExt cx="36475" cy="1306712"/>
          </a:xfrm>
        </p:grpSpPr>
        <p:sp>
          <p:nvSpPr>
            <p:cNvPr id="4" name="Freeform 4"/>
            <p:cNvSpPr/>
            <p:nvPr/>
          </p:nvSpPr>
          <p:spPr>
            <a:xfrm>
              <a:off x="0" y="0"/>
              <a:ext cx="36475" cy="1306712"/>
            </a:xfrm>
            <a:custGeom>
              <a:avLst/>
              <a:gdLst/>
              <a:ahLst/>
              <a:cxnLst/>
              <a:rect l="l" t="t" r="r" b="b"/>
              <a:pathLst>
                <a:path w="36475" h="1306712">
                  <a:moveTo>
                    <a:pt x="0" y="0"/>
                  </a:moveTo>
                  <a:lnTo>
                    <a:pt x="36475" y="0"/>
                  </a:lnTo>
                  <a:lnTo>
                    <a:pt x="36475" y="1306712"/>
                  </a:lnTo>
                  <a:lnTo>
                    <a:pt x="0" y="1306712"/>
                  </a:lnTo>
                  <a:close/>
                </a:path>
              </a:pathLst>
            </a:custGeom>
            <a:solidFill>
              <a:srgbClr val="FFFFFF"/>
            </a:solidFill>
          </p:spPr>
          <p:txBody>
            <a:bodyPr/>
            <a:lstStyle/>
            <a:p>
              <a:endParaRPr lang="en-US"/>
            </a:p>
          </p:txBody>
        </p:sp>
        <p:sp>
          <p:nvSpPr>
            <p:cNvPr id="5" name="TextBox 5"/>
            <p:cNvSpPr txBox="1"/>
            <p:nvPr/>
          </p:nvSpPr>
          <p:spPr>
            <a:xfrm>
              <a:off x="0" y="-19050"/>
              <a:ext cx="36475" cy="132576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523554" y="3294689"/>
            <a:ext cx="16154847" cy="5015668"/>
          </a:xfrm>
          <a:prstGeom prst="rect">
            <a:avLst/>
          </a:prstGeom>
        </p:spPr>
        <p:txBody>
          <a:bodyPr wrap="square" lIns="0" tIns="0" rIns="0" bIns="0" rtlCol="0" anchor="t">
            <a:spAutoFit/>
          </a:bodyPr>
          <a:lstStyle/>
          <a:p>
            <a:pPr>
              <a:lnSpc>
                <a:spcPts val="11554"/>
              </a:lnSpc>
            </a:pPr>
            <a:r>
              <a:rPr lang="en-US" sz="9628" dirty="0">
                <a:solidFill>
                  <a:srgbClr val="FFFFFF"/>
                </a:solidFill>
                <a:latin typeface="Codec Pro ExtraBold"/>
              </a:rPr>
              <a:t>A PYTHON BASED VOICE ASSISTANT!</a:t>
            </a:r>
          </a:p>
          <a:p>
            <a:pPr>
              <a:lnSpc>
                <a:spcPts val="4690"/>
              </a:lnSpc>
            </a:pPr>
            <a:endParaRPr lang="en-US" sz="9628" dirty="0">
              <a:solidFill>
                <a:srgbClr val="FFFFFF"/>
              </a:solidFill>
              <a:latin typeface="Codec Pro ExtraBold"/>
            </a:endParaRPr>
          </a:p>
          <a:p>
            <a:pPr>
              <a:lnSpc>
                <a:spcPts val="11554"/>
              </a:lnSpc>
            </a:pPr>
            <a:endParaRPr lang="en-US" sz="9628" dirty="0">
              <a:solidFill>
                <a:srgbClr val="FFFFFF"/>
              </a:solidFill>
              <a:latin typeface="Codec Pro ExtraBold"/>
            </a:endParaRPr>
          </a:p>
        </p:txBody>
      </p:sp>
      <p:sp>
        <p:nvSpPr>
          <p:cNvPr id="7" name="TextBox 7"/>
          <p:cNvSpPr txBox="1"/>
          <p:nvPr/>
        </p:nvSpPr>
        <p:spPr>
          <a:xfrm>
            <a:off x="1847070" y="1181344"/>
            <a:ext cx="13027491" cy="2220223"/>
          </a:xfrm>
          <a:prstGeom prst="rect">
            <a:avLst/>
          </a:prstGeom>
        </p:spPr>
        <p:txBody>
          <a:bodyPr lIns="0" tIns="0" rIns="0" bIns="0" rtlCol="0" anchor="t">
            <a:spAutoFit/>
          </a:bodyPr>
          <a:lstStyle/>
          <a:p>
            <a:pPr>
              <a:lnSpc>
                <a:spcPts val="17885"/>
              </a:lnSpc>
            </a:pPr>
            <a:r>
              <a:rPr lang="en-US" sz="14904" dirty="0">
                <a:solidFill>
                  <a:srgbClr val="FFFFFF"/>
                </a:solidFill>
                <a:latin typeface="Codec Pro ExtraBold"/>
              </a:rPr>
              <a:t>JARVIS:</a:t>
            </a:r>
          </a:p>
        </p:txBody>
      </p:sp>
      <p:sp>
        <p:nvSpPr>
          <p:cNvPr id="8" name="Freeform 8"/>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4648200" y="7482709"/>
            <a:ext cx="7860985" cy="1458541"/>
          </a:xfrm>
          <a:prstGeom prst="rect">
            <a:avLst/>
          </a:prstGeom>
        </p:spPr>
        <p:txBody>
          <a:bodyPr wrap="square" lIns="0" tIns="0" rIns="0" bIns="0" rtlCol="0" anchor="t">
            <a:spAutoFit/>
          </a:bodyPr>
          <a:lstStyle/>
          <a:p>
            <a:pPr algn="ctr">
              <a:lnSpc>
                <a:spcPts val="5839"/>
              </a:lnSpc>
            </a:pPr>
            <a:r>
              <a:rPr lang="en-US" sz="4171" dirty="0">
                <a:solidFill>
                  <a:srgbClr val="D9D9D9"/>
                </a:solidFill>
                <a:latin typeface="TAN Tangkiwood"/>
              </a:rPr>
              <a:t>Name- RUDRANSH SINGH JIYALA</a:t>
            </a:r>
          </a:p>
          <a:p>
            <a:pPr algn="ctr">
              <a:lnSpc>
                <a:spcPts val="5839"/>
              </a:lnSpc>
            </a:pPr>
            <a:r>
              <a:rPr lang="en-US" sz="4171" dirty="0">
                <a:solidFill>
                  <a:srgbClr val="D9D9D9"/>
                </a:solidFill>
                <a:latin typeface="TAN Tangkiwood"/>
              </a:rPr>
              <a:t>        &amp;  JAIVEER SAHARAN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1428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TextBox 3"/>
          <p:cNvSpPr txBox="1"/>
          <p:nvPr/>
        </p:nvSpPr>
        <p:spPr>
          <a:xfrm>
            <a:off x="3548509" y="159703"/>
            <a:ext cx="11190982" cy="4853893"/>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Problem Statement</a:t>
            </a:r>
          </a:p>
          <a:p>
            <a:pPr algn="ctr">
              <a:lnSpc>
                <a:spcPts val="12880"/>
              </a:lnSpc>
            </a:pPr>
            <a:endParaRPr lang="en-US" sz="9200" dirty="0">
              <a:solidFill>
                <a:srgbClr val="FFFFFF"/>
              </a:solidFill>
              <a:latin typeface="Canva Sans Bold"/>
            </a:endParaRPr>
          </a:p>
        </p:txBody>
      </p:sp>
      <p:sp>
        <p:nvSpPr>
          <p:cNvPr id="4" name="TextBox 4"/>
          <p:cNvSpPr txBox="1"/>
          <p:nvPr/>
        </p:nvSpPr>
        <p:spPr>
          <a:xfrm>
            <a:off x="321810" y="3619500"/>
            <a:ext cx="17663430" cy="5370701"/>
          </a:xfrm>
          <a:prstGeom prst="rect">
            <a:avLst/>
          </a:prstGeom>
        </p:spPr>
        <p:txBody>
          <a:bodyPr lIns="0" tIns="0" rIns="0" bIns="0" rtlCol="0" anchor="t">
            <a:spAutoFit/>
          </a:bodyPr>
          <a:lstStyle/>
          <a:p>
            <a:pPr lvl="1">
              <a:lnSpc>
                <a:spcPct val="150000"/>
              </a:lnSpc>
            </a:pPr>
            <a:r>
              <a:rPr lang="en-US" sz="4400" dirty="0">
                <a:solidFill>
                  <a:schemeClr val="bg1">
                    <a:lumMod val="95000"/>
                  </a:schemeClr>
                </a:solidFill>
                <a:latin typeface="Codec Pro" panose="020B0604020202020204" charset="0"/>
              </a:rPr>
              <a:t>The need for a personal AI assistant that automates daily tasks, retrieves information, and provides entertainment through speech-based interaction. Current solutions often require manual input, limiting accessibility and convenience.</a:t>
            </a:r>
          </a:p>
          <a:p>
            <a:pPr algn="just">
              <a:lnSpc>
                <a:spcPts val="5130"/>
              </a:lnSpc>
            </a:pPr>
            <a:r>
              <a:rPr lang="en-US" sz="4400" dirty="0">
                <a:solidFill>
                  <a:schemeClr val="bg1">
                    <a:lumMod val="95000"/>
                  </a:schemeClr>
                </a:solidFill>
                <a:latin typeface="Codec Pro" panose="020B0604020202020204" charset="0"/>
              </a:rPr>
              <a:t>.</a:t>
            </a:r>
          </a:p>
          <a:p>
            <a:pPr algn="just">
              <a:lnSpc>
                <a:spcPts val="5130"/>
              </a:lnSpc>
              <a:spcBef>
                <a:spcPct val="0"/>
              </a:spcBef>
            </a:pPr>
            <a:endParaRPr lang="en-US" sz="4400" dirty="0">
              <a:solidFill>
                <a:srgbClr val="EAEAEA"/>
              </a:solidFill>
              <a:latin typeface="Codec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96398" y="827799"/>
            <a:ext cx="17861725" cy="8846426"/>
            <a:chOff x="0" y="0"/>
            <a:chExt cx="4704323" cy="2329923"/>
          </a:xfrm>
        </p:grpSpPr>
        <p:sp>
          <p:nvSpPr>
            <p:cNvPr id="6" name="Freeform 6"/>
            <p:cNvSpPr/>
            <p:nvPr/>
          </p:nvSpPr>
          <p:spPr>
            <a:xfrm>
              <a:off x="0" y="0"/>
              <a:ext cx="4704323" cy="2329923"/>
            </a:xfrm>
            <a:custGeom>
              <a:avLst/>
              <a:gdLst/>
              <a:ahLst/>
              <a:cxnLst/>
              <a:rect l="l" t="t" r="r" b="b"/>
              <a:pathLst>
                <a:path w="4704323" h="2329923">
                  <a:moveTo>
                    <a:pt x="0" y="0"/>
                  </a:moveTo>
                  <a:lnTo>
                    <a:pt x="4704323" y="0"/>
                  </a:lnTo>
                  <a:lnTo>
                    <a:pt x="4704323" y="2329923"/>
                  </a:lnTo>
                  <a:lnTo>
                    <a:pt x="0" y="2329923"/>
                  </a:lnTo>
                  <a:close/>
                </a:path>
              </a:pathLst>
            </a:custGeom>
            <a:solidFill>
              <a:srgbClr val="000000">
                <a:alpha val="57647"/>
              </a:srgbClr>
            </a:solidFill>
          </p:spPr>
          <p:txBody>
            <a:bodyPr/>
            <a:lstStyle/>
            <a:p>
              <a:endParaRPr lang="en-US"/>
            </a:p>
          </p:txBody>
        </p:sp>
        <p:sp>
          <p:nvSpPr>
            <p:cNvPr id="7" name="TextBox 7"/>
            <p:cNvSpPr txBox="1"/>
            <p:nvPr/>
          </p:nvSpPr>
          <p:spPr>
            <a:xfrm>
              <a:off x="0" y="-19050"/>
              <a:ext cx="4704323" cy="234897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680218" y="876300"/>
            <a:ext cx="14927563" cy="1750313"/>
          </a:xfrm>
          <a:prstGeom prst="rect">
            <a:avLst/>
          </a:prstGeom>
        </p:spPr>
        <p:txBody>
          <a:bodyPr lIns="0" tIns="0" rIns="0" bIns="0" rtlCol="0" anchor="t">
            <a:spAutoFit/>
          </a:bodyPr>
          <a:lstStyle/>
          <a:p>
            <a:pPr marL="0" lvl="0" indent="0" algn="ctr">
              <a:lnSpc>
                <a:spcPts val="12611"/>
              </a:lnSpc>
              <a:spcBef>
                <a:spcPct val="0"/>
              </a:spcBef>
            </a:pPr>
            <a:r>
              <a:rPr lang="en-US" sz="10509" dirty="0">
                <a:solidFill>
                  <a:srgbClr val="FFFFFF"/>
                </a:solidFill>
                <a:latin typeface="Codec Pro ExtraBold"/>
              </a:rPr>
              <a:t>PROPOSED SOLUTION</a:t>
            </a:r>
          </a:p>
        </p:txBody>
      </p:sp>
      <p:sp>
        <p:nvSpPr>
          <p:cNvPr id="9" name="TextBox 9"/>
          <p:cNvSpPr txBox="1"/>
          <p:nvPr/>
        </p:nvSpPr>
        <p:spPr>
          <a:xfrm>
            <a:off x="540959" y="1652245"/>
            <a:ext cx="17172601" cy="7610930"/>
          </a:xfrm>
          <a:prstGeom prst="rect">
            <a:avLst/>
          </a:prstGeom>
        </p:spPr>
        <p:txBody>
          <a:bodyPr lIns="0" tIns="0" rIns="0" bIns="0" rtlCol="0" anchor="t">
            <a:spAutoFit/>
          </a:bodyPr>
          <a:lstStyle/>
          <a:p>
            <a:pPr algn="just">
              <a:lnSpc>
                <a:spcPts val="5498"/>
              </a:lnSpc>
            </a:pPr>
            <a:endParaRPr dirty="0"/>
          </a:p>
          <a:p>
            <a:pPr algn="just">
              <a:lnSpc>
                <a:spcPts val="5498"/>
              </a:lnSpc>
            </a:pPr>
            <a:endParaRPr dirty="0"/>
          </a:p>
          <a:p>
            <a:pPr>
              <a:lnSpc>
                <a:spcPct val="150000"/>
              </a:lnSpc>
            </a:pPr>
            <a:r>
              <a:rPr lang="en-US" sz="3927" dirty="0">
                <a:solidFill>
                  <a:srgbClr val="FFFFFF"/>
                </a:solidFill>
                <a:latin typeface="Codec Pro"/>
              </a:rPr>
              <a:t> </a:t>
            </a:r>
            <a:r>
              <a:rPr lang="en-US" sz="4800" dirty="0">
                <a:solidFill>
                  <a:schemeClr val="bg1">
                    <a:lumMod val="95000"/>
                  </a:schemeClr>
                </a:solidFill>
                <a:latin typeface="Codec Pro" panose="020B0604020202020204" charset="0"/>
              </a:rPr>
              <a:t>JARVIS is an intelligent voice-controlled assistant built using Python. It integrates APIs for news, weather, and Wikipedia, supports media playback, system control, and fun interactions such as jokes and quotes. It also includes facial recognition, translation, and memory capabilities</a:t>
            </a:r>
            <a:r>
              <a:rPr lang="en-US" sz="4800" dirty="0">
                <a:solidFill>
                  <a:schemeClr val="bg1">
                    <a:lumMod val="95000"/>
                  </a:schemeClr>
                </a:solidFill>
              </a:rPr>
              <a:t>.</a:t>
            </a:r>
          </a:p>
          <a:p>
            <a:pPr algn="just">
              <a:lnSpc>
                <a:spcPts val="5498"/>
              </a:lnSpc>
            </a:pPr>
            <a:endParaRPr lang="en-US" sz="3927" dirty="0">
              <a:solidFill>
                <a:srgbClr val="FFFFFF"/>
              </a:solidFill>
              <a:latin typeface="Codec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txBody>
          <a:bodyPr/>
          <a:lstStyle/>
          <a:p>
            <a:endParaRPr lang="en-US"/>
          </a:p>
        </p:txBody>
      </p:sp>
      <p:sp>
        <p:nvSpPr>
          <p:cNvPr id="3" name="Freeform 3"/>
          <p:cNvSpPr/>
          <p:nvPr/>
        </p:nvSpPr>
        <p:spPr>
          <a:xfrm>
            <a:off x="6322411"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5500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002550"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6698208" y="4350713"/>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913567" y="4350713"/>
            <a:ext cx="1111938" cy="1109158"/>
          </a:xfrm>
          <a:custGeom>
            <a:avLst/>
            <a:gdLst/>
            <a:ahLst/>
            <a:cxnLst/>
            <a:rect l="l" t="t" r="r" b="b"/>
            <a:pathLst>
              <a:path w="1111938" h="1109158">
                <a:moveTo>
                  <a:pt x="0" y="0"/>
                </a:moveTo>
                <a:lnTo>
                  <a:pt x="1111939" y="0"/>
                </a:lnTo>
                <a:lnTo>
                  <a:pt x="1111939" y="1109158"/>
                </a:lnTo>
                <a:lnTo>
                  <a:pt x="0" y="1109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5804775" y="1238118"/>
            <a:ext cx="7151036" cy="2543175"/>
          </a:xfrm>
          <a:prstGeom prst="rect">
            <a:avLst/>
          </a:prstGeom>
        </p:spPr>
        <p:txBody>
          <a:bodyPr lIns="0" tIns="0" rIns="0" bIns="0" rtlCol="0" anchor="t">
            <a:spAutoFit/>
          </a:bodyPr>
          <a:lstStyle/>
          <a:p>
            <a:pPr marL="0" lvl="0" indent="0">
              <a:lnSpc>
                <a:spcPts val="9536"/>
              </a:lnSpc>
              <a:spcBef>
                <a:spcPct val="0"/>
              </a:spcBef>
            </a:pPr>
            <a:r>
              <a:rPr lang="en-US" sz="7947" dirty="0">
                <a:solidFill>
                  <a:srgbClr val="1A1A1A"/>
                </a:solidFill>
                <a:latin typeface="Codec Pro ExtraBold"/>
              </a:rPr>
              <a:t>GOALS AND OBJECTIVES</a:t>
            </a:r>
          </a:p>
        </p:txBody>
      </p:sp>
      <p:sp>
        <p:nvSpPr>
          <p:cNvPr id="9" name="TextBox 9"/>
          <p:cNvSpPr txBox="1"/>
          <p:nvPr/>
        </p:nvSpPr>
        <p:spPr>
          <a:xfrm>
            <a:off x="5804775" y="6029291"/>
            <a:ext cx="2874189" cy="811530"/>
          </a:xfrm>
          <a:prstGeom prst="rect">
            <a:avLst/>
          </a:prstGeom>
        </p:spPr>
        <p:txBody>
          <a:bodyPr lIns="0" tIns="0" rIns="0" bIns="0" rtlCol="0" anchor="t">
            <a:spAutoFit/>
          </a:bodyPr>
          <a:lstStyle/>
          <a:p>
            <a:pPr marL="0" lvl="0" indent="0" algn="ctr">
              <a:lnSpc>
                <a:spcPts val="3119"/>
              </a:lnSpc>
              <a:spcBef>
                <a:spcPct val="0"/>
              </a:spcBef>
            </a:pPr>
            <a:r>
              <a:rPr lang="en-US" sz="2599">
                <a:solidFill>
                  <a:srgbClr val="FFFFFF"/>
                </a:solidFill>
                <a:latin typeface="Montserrat Light Bold"/>
              </a:rPr>
              <a:t>Empowering Users</a:t>
            </a:r>
          </a:p>
        </p:txBody>
      </p:sp>
      <p:sp>
        <p:nvSpPr>
          <p:cNvPr id="10" name="TextBox 10"/>
          <p:cNvSpPr txBox="1"/>
          <p:nvPr/>
        </p:nvSpPr>
        <p:spPr>
          <a:xfrm>
            <a:off x="9144000" y="6029291"/>
            <a:ext cx="2874189" cy="81153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Diverse Categories</a:t>
            </a:r>
          </a:p>
        </p:txBody>
      </p:sp>
      <p:sp>
        <p:nvSpPr>
          <p:cNvPr id="11" name="TextBox 11"/>
          <p:cNvSpPr txBox="1"/>
          <p:nvPr/>
        </p:nvSpPr>
        <p:spPr>
          <a:xfrm>
            <a:off x="12484914" y="6027493"/>
            <a:ext cx="2874189" cy="405765"/>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Incorporating AI</a:t>
            </a:r>
          </a:p>
        </p:txBody>
      </p:sp>
      <p:sp>
        <p:nvSpPr>
          <p:cNvPr id="12" name="TextBox 12"/>
          <p:cNvSpPr txBox="1"/>
          <p:nvPr/>
        </p:nvSpPr>
        <p:spPr>
          <a:xfrm>
            <a:off x="5804775" y="6557083"/>
            <a:ext cx="2727161" cy="1964384"/>
          </a:xfrm>
          <a:prstGeom prst="rect">
            <a:avLst/>
          </a:prstGeom>
        </p:spPr>
        <p:txBody>
          <a:bodyPr lIns="0" tIns="0" rIns="0" bIns="0" rtlCol="0" anchor="t">
            <a:spAutoFit/>
          </a:bodyPr>
          <a:lstStyle/>
          <a:p>
            <a:pPr algn="ctr">
              <a:lnSpc>
                <a:spcPts val="3079"/>
              </a:lnSpc>
            </a:pPr>
            <a:r>
              <a:rPr lang="en-US" sz="2400" dirty="0">
                <a:latin typeface="Montserrat Light" panose="00000400000000000000" pitchFamily="2" charset="0"/>
              </a:rPr>
              <a:t>Automate everyday computer tasks through voice commands</a:t>
            </a:r>
            <a:r>
              <a:rPr lang="en-US" sz="2199" dirty="0">
                <a:solidFill>
                  <a:srgbClr val="010101"/>
                </a:solidFill>
                <a:latin typeface="Montserrat Light"/>
              </a:rPr>
              <a:t>.</a:t>
            </a:r>
          </a:p>
        </p:txBody>
      </p:sp>
      <p:sp>
        <p:nvSpPr>
          <p:cNvPr id="13" name="TextBox 13"/>
          <p:cNvSpPr txBox="1"/>
          <p:nvPr/>
        </p:nvSpPr>
        <p:spPr>
          <a:xfrm>
            <a:off x="9105956" y="6557083"/>
            <a:ext cx="2727161" cy="2355581"/>
          </a:xfrm>
          <a:prstGeom prst="rect">
            <a:avLst/>
          </a:prstGeom>
        </p:spPr>
        <p:txBody>
          <a:bodyPr lIns="0" tIns="0" rIns="0" bIns="0" rtlCol="0" anchor="t">
            <a:spAutoFit/>
          </a:bodyPr>
          <a:lstStyle/>
          <a:p>
            <a:pPr algn="ctr">
              <a:lnSpc>
                <a:spcPts val="3079"/>
              </a:lnSpc>
            </a:pPr>
            <a:r>
              <a:rPr lang="en-US" sz="2400" dirty="0">
                <a:latin typeface="Montserrat Light" panose="00000400000000000000" pitchFamily="2" charset="0"/>
              </a:rPr>
              <a:t>Provide personalized responses using memory and translation.</a:t>
            </a:r>
          </a:p>
          <a:p>
            <a:pPr algn="ctr">
              <a:lnSpc>
                <a:spcPts val="3079"/>
              </a:lnSpc>
            </a:pPr>
            <a:endParaRPr lang="en-US" sz="2199" dirty="0">
              <a:solidFill>
                <a:srgbClr val="010101"/>
              </a:solidFill>
              <a:latin typeface="Montserrat Light"/>
            </a:endParaRPr>
          </a:p>
        </p:txBody>
      </p:sp>
      <p:sp>
        <p:nvSpPr>
          <p:cNvPr id="14" name="TextBox 14"/>
          <p:cNvSpPr txBox="1"/>
          <p:nvPr/>
        </p:nvSpPr>
        <p:spPr>
          <a:xfrm>
            <a:off x="12589689" y="6557083"/>
            <a:ext cx="2727161" cy="1964384"/>
          </a:xfrm>
          <a:prstGeom prst="rect">
            <a:avLst/>
          </a:prstGeom>
        </p:spPr>
        <p:txBody>
          <a:bodyPr lIns="0" tIns="0" rIns="0" bIns="0" rtlCol="0" anchor="t">
            <a:spAutoFit/>
          </a:bodyPr>
          <a:lstStyle/>
          <a:p>
            <a:pPr algn="ctr">
              <a:lnSpc>
                <a:spcPts val="3079"/>
              </a:lnSpc>
            </a:pPr>
            <a:r>
              <a:rPr lang="en-US" sz="2400" dirty="0">
                <a:latin typeface="Montserrat Light" panose="00000400000000000000" pitchFamily="2" charset="0"/>
              </a:rPr>
              <a:t>Integrate real-time features like news, weather, and system monitoring.</a:t>
            </a:r>
            <a:endParaRPr lang="en-US" sz="2199" dirty="0">
              <a:solidFill>
                <a:srgbClr val="010101"/>
              </a:solidFill>
              <a:latin typeface="Montserrat Light" panose="00000400000000000000" pitchFamily="2" charset="0"/>
            </a:endParaRPr>
          </a:p>
        </p:txBody>
      </p:sp>
      <p:sp>
        <p:nvSpPr>
          <p:cNvPr id="15" name="Freeform 15"/>
          <p:cNvSpPr/>
          <p:nvPr/>
        </p:nvSpPr>
        <p:spPr>
          <a:xfrm>
            <a:off x="13409608" y="4462208"/>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164105">
            <a:off x="-554507" y="-464270"/>
            <a:ext cx="19397009" cy="9907145"/>
            <a:chOff x="0" y="0"/>
            <a:chExt cx="5108677" cy="2609289"/>
          </a:xfrm>
        </p:grpSpPr>
        <p:sp>
          <p:nvSpPr>
            <p:cNvPr id="4" name="Freeform 4"/>
            <p:cNvSpPr/>
            <p:nvPr/>
          </p:nvSpPr>
          <p:spPr>
            <a:xfrm>
              <a:off x="0" y="0"/>
              <a:ext cx="5108677" cy="2609289"/>
            </a:xfrm>
            <a:custGeom>
              <a:avLst/>
              <a:gdLst/>
              <a:ahLst/>
              <a:cxnLst/>
              <a:rect l="l" t="t" r="r" b="b"/>
              <a:pathLst>
                <a:path w="5108677" h="2609289">
                  <a:moveTo>
                    <a:pt x="0" y="0"/>
                  </a:moveTo>
                  <a:lnTo>
                    <a:pt x="5108677" y="0"/>
                  </a:lnTo>
                  <a:lnTo>
                    <a:pt x="5108677" y="2609289"/>
                  </a:lnTo>
                  <a:lnTo>
                    <a:pt x="0" y="2609289"/>
                  </a:lnTo>
                  <a:close/>
                </a:path>
              </a:pathLst>
            </a:custGeom>
            <a:solidFill>
              <a:srgbClr val="100F0D">
                <a:alpha val="90980"/>
              </a:srgbClr>
            </a:solidFill>
          </p:spPr>
          <p:txBody>
            <a:bodyPr/>
            <a:lstStyle/>
            <a:p>
              <a:endParaRPr lang="en-US"/>
            </a:p>
          </p:txBody>
        </p:sp>
        <p:sp>
          <p:nvSpPr>
            <p:cNvPr id="5" name="TextBox 5"/>
            <p:cNvSpPr txBox="1"/>
            <p:nvPr/>
          </p:nvSpPr>
          <p:spPr>
            <a:xfrm>
              <a:off x="0" y="-19050"/>
              <a:ext cx="5108677" cy="262833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891090" y="2624498"/>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770523" y="718864"/>
            <a:ext cx="10746953" cy="1591309"/>
          </a:xfrm>
          <a:prstGeom prst="rect">
            <a:avLst/>
          </a:prstGeom>
        </p:spPr>
        <p:txBody>
          <a:bodyPr lIns="0" tIns="0" rIns="0" bIns="0" rtlCol="0" anchor="t">
            <a:spAutoFit/>
          </a:bodyPr>
          <a:lstStyle/>
          <a:p>
            <a:pPr algn="ctr">
              <a:lnSpc>
                <a:spcPts val="12040"/>
              </a:lnSpc>
            </a:pPr>
            <a:r>
              <a:rPr lang="en-US" sz="8600" dirty="0">
                <a:solidFill>
                  <a:srgbClr val="FFFFFF"/>
                </a:solidFill>
                <a:latin typeface="Codec Pro ExtraBold Bold"/>
              </a:rPr>
              <a:t>TECHNOLOGY USED</a:t>
            </a:r>
          </a:p>
        </p:txBody>
      </p:sp>
      <p:sp>
        <p:nvSpPr>
          <p:cNvPr id="8" name="TextBox 8"/>
          <p:cNvSpPr txBox="1"/>
          <p:nvPr/>
        </p:nvSpPr>
        <p:spPr>
          <a:xfrm>
            <a:off x="3806550" y="2382420"/>
            <a:ext cx="6251850" cy="1794530"/>
          </a:xfrm>
          <a:prstGeom prst="rect">
            <a:avLst/>
          </a:prstGeom>
        </p:spPr>
        <p:txBody>
          <a:bodyPr wrap="square" lIns="0" tIns="0" rIns="0" bIns="0" rtlCol="0" anchor="t">
            <a:spAutoFit/>
          </a:bodyPr>
          <a:lstStyle/>
          <a:p>
            <a:pPr>
              <a:lnSpc>
                <a:spcPts val="7399"/>
              </a:lnSpc>
            </a:pPr>
            <a:r>
              <a:rPr lang="en-US" sz="3999" dirty="0">
                <a:solidFill>
                  <a:srgbClr val="FFFFFF"/>
                </a:solidFill>
                <a:latin typeface="Codec Pro"/>
              </a:rPr>
              <a:t>Python</a:t>
            </a:r>
          </a:p>
          <a:p>
            <a:pPr>
              <a:lnSpc>
                <a:spcPts val="7399"/>
              </a:lnSpc>
            </a:pPr>
            <a:endParaRPr lang="en-US" sz="3999" dirty="0">
              <a:solidFill>
                <a:srgbClr val="FFFFFF"/>
              </a:solidFill>
              <a:latin typeface="Codec Pro"/>
            </a:endParaRPr>
          </a:p>
        </p:txBody>
      </p:sp>
      <p:sp>
        <p:nvSpPr>
          <p:cNvPr id="9" name="Freeform 9"/>
          <p:cNvSpPr/>
          <p:nvPr/>
        </p:nvSpPr>
        <p:spPr>
          <a:xfrm>
            <a:off x="2891090" y="3556901"/>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2891090" y="4489303"/>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891090" y="5425355"/>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891090" y="6361407"/>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3806550" y="3556901"/>
            <a:ext cx="13871850" cy="1390573"/>
          </a:xfrm>
          <a:prstGeom prst="rect">
            <a:avLst/>
          </a:prstGeom>
        </p:spPr>
        <p:txBody>
          <a:bodyPr wrap="square" lIns="0" tIns="0" rIns="0" bIns="0" rtlCol="0" anchor="t">
            <a:spAutoFit/>
          </a:bodyPr>
          <a:lstStyle/>
          <a:p>
            <a:pPr>
              <a:lnSpc>
                <a:spcPts val="5599"/>
              </a:lnSpc>
            </a:pPr>
            <a:r>
              <a:rPr lang="en-IN" sz="4000" dirty="0">
                <a:solidFill>
                  <a:schemeClr val="bg1"/>
                </a:solidFill>
                <a:latin typeface="Codec Pro" panose="020B0604020202020204" charset="0"/>
              </a:rPr>
              <a:t>Speech Recognition, pyttsx3, </a:t>
            </a:r>
            <a:r>
              <a:rPr lang="en-IN" sz="4000" dirty="0" err="1">
                <a:solidFill>
                  <a:schemeClr val="bg1"/>
                </a:solidFill>
                <a:latin typeface="Codec Pro" panose="020B0604020202020204" charset="0"/>
              </a:rPr>
              <a:t>pywhatkit</a:t>
            </a:r>
            <a:r>
              <a:rPr lang="en-IN" sz="4000" dirty="0">
                <a:solidFill>
                  <a:schemeClr val="bg1"/>
                </a:solidFill>
                <a:latin typeface="Codec Pro" panose="020B0604020202020204" charset="0"/>
              </a:rPr>
              <a:t>, </a:t>
            </a:r>
            <a:r>
              <a:rPr lang="en-IN" sz="4000" dirty="0" err="1">
                <a:solidFill>
                  <a:schemeClr val="bg1"/>
                </a:solidFill>
                <a:latin typeface="Codec Pro" panose="020B0604020202020204" charset="0"/>
              </a:rPr>
              <a:t>pygame</a:t>
            </a:r>
            <a:r>
              <a:rPr lang="en-IN" sz="4000" dirty="0">
                <a:solidFill>
                  <a:schemeClr val="bg1"/>
                </a:solidFill>
                <a:latin typeface="Codec Pro" panose="020B0604020202020204" charset="0"/>
              </a:rPr>
              <a:t>, </a:t>
            </a:r>
            <a:r>
              <a:rPr lang="en-IN" sz="4000" dirty="0" err="1">
                <a:solidFill>
                  <a:schemeClr val="bg1"/>
                </a:solidFill>
                <a:latin typeface="Codec Pro" panose="020B0604020202020204" charset="0"/>
              </a:rPr>
              <a:t>psutil</a:t>
            </a:r>
            <a:endParaRPr lang="en-US" sz="3999" dirty="0">
              <a:solidFill>
                <a:srgbClr val="FFFFFF"/>
              </a:solidFill>
              <a:latin typeface="Codec Pro" panose="020B0604020202020204" charset="0"/>
            </a:endParaRPr>
          </a:p>
          <a:p>
            <a:pPr>
              <a:lnSpc>
                <a:spcPts val="5599"/>
              </a:lnSpc>
            </a:pPr>
            <a:endParaRPr lang="en-US" sz="3999" dirty="0">
              <a:solidFill>
                <a:srgbClr val="FFFFFF"/>
              </a:solidFill>
              <a:latin typeface="Codec Pro"/>
            </a:endParaRPr>
          </a:p>
        </p:txBody>
      </p:sp>
      <p:sp>
        <p:nvSpPr>
          <p:cNvPr id="14" name="TextBox 14"/>
          <p:cNvSpPr txBox="1"/>
          <p:nvPr/>
        </p:nvSpPr>
        <p:spPr>
          <a:xfrm>
            <a:off x="3459346" y="4489302"/>
            <a:ext cx="7132454" cy="2863997"/>
          </a:xfrm>
          <a:prstGeom prst="rect">
            <a:avLst/>
          </a:prstGeom>
        </p:spPr>
        <p:txBody>
          <a:bodyPr wrap="square" lIns="0" tIns="0" rIns="0" bIns="0" rtlCol="0" anchor="t">
            <a:spAutoFit/>
          </a:bodyPr>
          <a:lstStyle/>
          <a:p>
            <a:pPr algn="ctr">
              <a:lnSpc>
                <a:spcPts val="5599"/>
              </a:lnSpc>
            </a:pPr>
            <a:r>
              <a:rPr lang="en-IN" sz="4000" dirty="0">
                <a:solidFill>
                  <a:schemeClr val="bg1"/>
                </a:solidFill>
                <a:latin typeface="Codec Pro" panose="020B0604020202020204" charset="0"/>
              </a:rPr>
              <a:t>OpenCV for face detection</a:t>
            </a: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p:txBody>
      </p:sp>
      <p:sp>
        <p:nvSpPr>
          <p:cNvPr id="15" name="TextBox 15"/>
          <p:cNvSpPr txBox="1"/>
          <p:nvPr/>
        </p:nvSpPr>
        <p:spPr>
          <a:xfrm>
            <a:off x="3718578" y="5426977"/>
            <a:ext cx="5577822" cy="2108719"/>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Codec Pro"/>
              </a:rPr>
              <a:t>Google Translated API</a:t>
            </a: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p:txBody>
      </p:sp>
      <p:sp>
        <p:nvSpPr>
          <p:cNvPr id="16" name="TextBox 16"/>
          <p:cNvSpPr txBox="1"/>
          <p:nvPr/>
        </p:nvSpPr>
        <p:spPr>
          <a:xfrm>
            <a:off x="3718578" y="6288956"/>
            <a:ext cx="8702022" cy="2108719"/>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Codec Pro"/>
              </a:rPr>
              <a:t>Wikipedia and Open Weather APIs</a:t>
            </a: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43395" y="-5505610"/>
            <a:ext cx="11239421" cy="9955810"/>
          </a:xfrm>
          <a:custGeom>
            <a:avLst/>
            <a:gdLst/>
            <a:ahLst/>
            <a:cxnLst/>
            <a:rect l="l" t="t" r="r" b="b"/>
            <a:pathLst>
              <a:path w="11239421" h="9955810">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046019" y="4419435"/>
            <a:ext cx="9607484" cy="1872372"/>
          </a:xfrm>
          <a:prstGeom prst="rect">
            <a:avLst/>
          </a:prstGeom>
        </p:spPr>
        <p:txBody>
          <a:bodyPr lIns="0" tIns="0" rIns="0" bIns="0" rtlCol="0" anchor="t">
            <a:spAutoFit/>
          </a:bodyPr>
          <a:lstStyle/>
          <a:p>
            <a:pPr algn="ctr">
              <a:lnSpc>
                <a:spcPts val="7349"/>
              </a:lnSpc>
            </a:pPr>
            <a:r>
              <a:rPr lang="en-US" sz="6999" dirty="0">
                <a:solidFill>
                  <a:srgbClr val="1A1A1A"/>
                </a:solidFill>
                <a:latin typeface="Codec Pro ExtraBold"/>
              </a:rPr>
              <a:t>KEY FEATURES </a:t>
            </a:r>
          </a:p>
          <a:p>
            <a:pPr algn="ctr">
              <a:lnSpc>
                <a:spcPts val="7349"/>
              </a:lnSpc>
            </a:pPr>
            <a:r>
              <a:rPr lang="en-US" sz="6999" dirty="0">
                <a:solidFill>
                  <a:srgbClr val="1A1A1A"/>
                </a:solidFill>
                <a:latin typeface="Codec Pro ExtraBold"/>
              </a:rPr>
              <a:t>OF JARVIS</a:t>
            </a:r>
          </a:p>
        </p:txBody>
      </p:sp>
      <p:grpSp>
        <p:nvGrpSpPr>
          <p:cNvPr id="5" name="Group 5"/>
          <p:cNvGrpSpPr/>
          <p:nvPr/>
        </p:nvGrpSpPr>
        <p:grpSpPr>
          <a:xfrm>
            <a:off x="9145111" y="634984"/>
            <a:ext cx="3399865" cy="3520588"/>
            <a:chOff x="0" y="0"/>
            <a:chExt cx="895438" cy="927233"/>
          </a:xfrm>
        </p:grpSpPr>
        <p:sp>
          <p:nvSpPr>
            <p:cNvPr id="6" name="Freeform 6"/>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7" name="TextBox 7"/>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9420312" y="1212743"/>
            <a:ext cx="2937764" cy="2821029"/>
          </a:xfrm>
          <a:prstGeom prst="rect">
            <a:avLst/>
          </a:prstGeom>
        </p:spPr>
        <p:txBody>
          <a:bodyPr lIns="0" tIns="0" rIns="0" bIns="0" rtlCol="0" anchor="t">
            <a:spAutoFit/>
          </a:bodyPr>
          <a:lstStyle/>
          <a:p>
            <a:pPr algn="ctr">
              <a:lnSpc>
                <a:spcPts val="3703"/>
              </a:lnSpc>
            </a:pPr>
            <a:r>
              <a:rPr lang="en-US" sz="2800" b="1" dirty="0">
                <a:solidFill>
                  <a:schemeClr val="bg1"/>
                </a:solidFill>
                <a:latin typeface="Noto Sans" panose="020B0502040504020204" pitchFamily="34" charset="0"/>
                <a:ea typeface="Noto Sans" panose="020B0502040504020204" pitchFamily="34" charset="0"/>
                <a:cs typeface="Noto Sans" panose="020B0502040504020204" pitchFamily="34" charset="0"/>
              </a:rPr>
              <a:t>Text-to-Speech Conversion:</a:t>
            </a:r>
            <a:r>
              <a:rPr lang="en-US" sz="2800" dirty="0">
                <a:solidFill>
                  <a:schemeClr val="bg1"/>
                </a:solidFill>
                <a:latin typeface="Noto Sans" panose="020B0502040504020204" pitchFamily="34" charset="0"/>
                <a:ea typeface="Noto Sans" panose="020B0502040504020204" pitchFamily="34" charset="0"/>
                <a:cs typeface="Noto Sans" panose="020B0502040504020204" pitchFamily="34" charset="0"/>
              </a:rPr>
              <a:t> Responds verbally using natural voice output.</a:t>
            </a:r>
            <a:endParaRPr lang="en-US" sz="2645"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9" name="Group 9"/>
          <p:cNvGrpSpPr/>
          <p:nvPr/>
        </p:nvGrpSpPr>
        <p:grpSpPr>
          <a:xfrm>
            <a:off x="12542481" y="3437379"/>
            <a:ext cx="3399865" cy="3520588"/>
            <a:chOff x="0" y="0"/>
            <a:chExt cx="895438" cy="927233"/>
          </a:xfrm>
        </p:grpSpPr>
        <p:sp>
          <p:nvSpPr>
            <p:cNvPr id="10" name="Freeform 10"/>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11" name="TextBox 11"/>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2643526" y="4230488"/>
            <a:ext cx="3197769" cy="2346540"/>
          </a:xfrm>
          <a:prstGeom prst="rect">
            <a:avLst/>
          </a:prstGeom>
        </p:spPr>
        <p:txBody>
          <a:bodyPr lIns="0" tIns="0" rIns="0" bIns="0" rtlCol="0" anchor="t">
            <a:spAutoFit/>
          </a:bodyPr>
          <a:lstStyle/>
          <a:p>
            <a:pPr algn="ctr">
              <a:lnSpc>
                <a:spcPts val="3731"/>
              </a:lnSpc>
            </a:pPr>
            <a:r>
              <a:rPr lang="en-US" sz="2800" b="1" dirty="0">
                <a:solidFill>
                  <a:schemeClr val="bg1"/>
                </a:solidFill>
                <a:latin typeface="Noto Sans" panose="020B0502040504020204" pitchFamily="34" charset="0"/>
                <a:ea typeface="Noto Sans" panose="020B0502040504020204" pitchFamily="34" charset="0"/>
                <a:cs typeface="Noto Sans" panose="020B0502040504020204" pitchFamily="34" charset="0"/>
              </a:rPr>
              <a:t>Weather and News Updates:</a:t>
            </a:r>
            <a:r>
              <a:rPr lang="en-US" sz="2800" dirty="0">
                <a:solidFill>
                  <a:schemeClr val="bg1"/>
                </a:solidFill>
                <a:latin typeface="Noto Sans" panose="020B0502040504020204" pitchFamily="34" charset="0"/>
                <a:ea typeface="Noto Sans" panose="020B0502040504020204" pitchFamily="34" charset="0"/>
                <a:cs typeface="Noto Sans" panose="020B0502040504020204" pitchFamily="34" charset="0"/>
              </a:rPr>
              <a:t> Fetches real-time information from APIs</a:t>
            </a:r>
          </a:p>
        </p:txBody>
      </p:sp>
      <p:grpSp>
        <p:nvGrpSpPr>
          <p:cNvPr id="13" name="Group 13"/>
          <p:cNvGrpSpPr/>
          <p:nvPr/>
        </p:nvGrpSpPr>
        <p:grpSpPr>
          <a:xfrm>
            <a:off x="5024760" y="539501"/>
            <a:ext cx="3399865" cy="3520588"/>
            <a:chOff x="0" y="0"/>
            <a:chExt cx="895438" cy="927233"/>
          </a:xfrm>
        </p:grpSpPr>
        <p:sp>
          <p:nvSpPr>
            <p:cNvPr id="14" name="Freeform 14"/>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15" name="TextBox 15"/>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5173932" y="1028408"/>
            <a:ext cx="3171265" cy="2955233"/>
          </a:xfrm>
          <a:prstGeom prst="rect">
            <a:avLst/>
          </a:prstGeom>
        </p:spPr>
        <p:txBody>
          <a:bodyPr lIns="0" tIns="0" rIns="0" bIns="0" rtlCol="0" anchor="t">
            <a:spAutoFit/>
          </a:bodyPr>
          <a:lstStyle/>
          <a:p>
            <a:pPr algn="ctr">
              <a:lnSpc>
                <a:spcPts val="3917"/>
              </a:lnSpc>
            </a:pPr>
            <a:r>
              <a:rPr lang="en-US" sz="2400" b="1" dirty="0">
                <a:solidFill>
                  <a:schemeClr val="bg1"/>
                </a:solidFill>
                <a:latin typeface="Noto Sans" panose="020B0502040504020204" pitchFamily="34" charset="0"/>
                <a:ea typeface="Noto Sans" panose="020B0502040504020204" pitchFamily="34" charset="0"/>
                <a:cs typeface="Noto Sans" panose="020B0502040504020204" pitchFamily="34" charset="0"/>
              </a:rPr>
              <a:t>Voice Command Recognition:</a:t>
            </a:r>
            <a:r>
              <a:rPr lang="en-US" sz="2400" dirty="0">
                <a:solidFill>
                  <a:schemeClr val="bg1"/>
                </a:solidFill>
                <a:latin typeface="Noto Sans" panose="020B0502040504020204" pitchFamily="34" charset="0"/>
                <a:ea typeface="Noto Sans" panose="020B0502040504020204" pitchFamily="34" charset="0"/>
                <a:cs typeface="Noto Sans" panose="020B0502040504020204" pitchFamily="34" charset="0"/>
              </a:rPr>
              <a:t> Understands user speech and performs corresponding actions</a:t>
            </a:r>
          </a:p>
        </p:txBody>
      </p:sp>
      <p:grpSp>
        <p:nvGrpSpPr>
          <p:cNvPr id="17" name="Group 17"/>
          <p:cNvGrpSpPr/>
          <p:nvPr/>
        </p:nvGrpSpPr>
        <p:grpSpPr>
          <a:xfrm>
            <a:off x="9338770" y="6388328"/>
            <a:ext cx="3399865" cy="3520588"/>
            <a:chOff x="0" y="0"/>
            <a:chExt cx="895438" cy="927233"/>
          </a:xfrm>
        </p:grpSpPr>
        <p:sp>
          <p:nvSpPr>
            <p:cNvPr id="18" name="Freeform 18"/>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19" name="TextBox 19"/>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9793479" y="6427136"/>
            <a:ext cx="2531307" cy="3295518"/>
          </a:xfrm>
          <a:prstGeom prst="rect">
            <a:avLst/>
          </a:prstGeom>
        </p:spPr>
        <p:txBody>
          <a:bodyPr lIns="0" tIns="0" rIns="0" bIns="0" rtlCol="0" anchor="t">
            <a:spAutoFit/>
          </a:bodyPr>
          <a:lstStyle/>
          <a:p>
            <a:pPr algn="ctr">
              <a:lnSpc>
                <a:spcPts val="3673"/>
              </a:lnSpc>
            </a:pPr>
            <a:r>
              <a:rPr lang="en-US" sz="2800" b="1" dirty="0">
                <a:solidFill>
                  <a:schemeClr val="bg1"/>
                </a:solidFill>
                <a:latin typeface="Noto Sans" panose="020B0502040504020204" pitchFamily="34" charset="0"/>
                <a:ea typeface="Noto Sans" panose="020B0502040504020204" pitchFamily="34" charset="0"/>
                <a:cs typeface="Noto Sans" panose="020B0502040504020204" pitchFamily="34" charset="0"/>
              </a:rPr>
              <a:t>Face Detection:</a:t>
            </a:r>
            <a:r>
              <a:rPr lang="en-US" sz="2800" dirty="0">
                <a:solidFill>
                  <a:schemeClr val="bg1"/>
                </a:solidFill>
                <a:latin typeface="Noto Sans" panose="020B0502040504020204" pitchFamily="34" charset="0"/>
                <a:ea typeface="Noto Sans" panose="020B0502040504020204" pitchFamily="34" charset="0"/>
                <a:cs typeface="Noto Sans" panose="020B0502040504020204" pitchFamily="34" charset="0"/>
              </a:rPr>
              <a:t> Identifies faces using a webcam for basic recognition.</a:t>
            </a:r>
            <a:endParaRPr lang="en-US" sz="2623"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1" name="Group 21"/>
          <p:cNvGrpSpPr/>
          <p:nvPr/>
        </p:nvGrpSpPr>
        <p:grpSpPr>
          <a:xfrm>
            <a:off x="5330814" y="6462929"/>
            <a:ext cx="3399865" cy="3520588"/>
            <a:chOff x="0" y="0"/>
            <a:chExt cx="895438" cy="927233"/>
          </a:xfrm>
        </p:grpSpPr>
        <p:sp>
          <p:nvSpPr>
            <p:cNvPr id="22" name="Freeform 22"/>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23" name="TextBox 23"/>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5731839" y="7023073"/>
            <a:ext cx="2692786" cy="2539157"/>
          </a:xfrm>
          <a:prstGeom prst="rect">
            <a:avLst/>
          </a:prstGeom>
        </p:spPr>
        <p:txBody>
          <a:bodyPr lIns="0" tIns="0" rIns="0" bIns="0" rtlCol="0" anchor="t">
            <a:spAutoFit/>
          </a:bodyPr>
          <a:lstStyle/>
          <a:p>
            <a:pPr algn="ctr">
              <a:lnSpc>
                <a:spcPts val="3326"/>
              </a:lnSpc>
            </a:pPr>
            <a:r>
              <a:rPr lang="en-US" sz="2800" b="1" dirty="0">
                <a:solidFill>
                  <a:schemeClr val="bg1"/>
                </a:solidFill>
                <a:latin typeface="Noto Sans" panose="020B0502040504020204" pitchFamily="34" charset="0"/>
                <a:ea typeface="Noto Sans" panose="020B0502040504020204" pitchFamily="34" charset="0"/>
                <a:cs typeface="Noto Sans" panose="020B0502040504020204" pitchFamily="34" charset="0"/>
              </a:rPr>
              <a:t>Speech Translation:</a:t>
            </a:r>
            <a:r>
              <a:rPr lang="en-US" sz="2800" dirty="0">
                <a:solidFill>
                  <a:schemeClr val="bg1"/>
                </a:solidFill>
                <a:latin typeface="Noto Sans" panose="020B0502040504020204" pitchFamily="34" charset="0"/>
                <a:ea typeface="Noto Sans" panose="020B0502040504020204" pitchFamily="34" charset="0"/>
                <a:cs typeface="Noto Sans" panose="020B0502040504020204" pitchFamily="34" charset="0"/>
              </a:rPr>
              <a:t> Translates spoken text into different languages.</a:t>
            </a:r>
          </a:p>
        </p:txBody>
      </p:sp>
      <p:grpSp>
        <p:nvGrpSpPr>
          <p:cNvPr id="25" name="Group 25"/>
          <p:cNvGrpSpPr/>
          <p:nvPr/>
        </p:nvGrpSpPr>
        <p:grpSpPr>
          <a:xfrm>
            <a:off x="1958467" y="3502485"/>
            <a:ext cx="3399865" cy="3520588"/>
            <a:chOff x="0" y="0"/>
            <a:chExt cx="895438" cy="927233"/>
          </a:xfrm>
        </p:grpSpPr>
        <p:sp>
          <p:nvSpPr>
            <p:cNvPr id="26" name="Freeform 26"/>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27" name="TextBox 27"/>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2243317" y="3908204"/>
            <a:ext cx="2924247" cy="2747291"/>
          </a:xfrm>
          <a:prstGeom prst="rect">
            <a:avLst/>
          </a:prstGeom>
        </p:spPr>
        <p:txBody>
          <a:bodyPr lIns="0" tIns="0" rIns="0" bIns="0" rtlCol="0" anchor="t">
            <a:spAutoFit/>
          </a:bodyPr>
          <a:lstStyle/>
          <a:p>
            <a:pPr algn="ctr">
              <a:lnSpc>
                <a:spcPts val="3638"/>
              </a:lnSpc>
            </a:pPr>
            <a:r>
              <a:rPr lang="en-US" sz="2800" b="1" dirty="0">
                <a:solidFill>
                  <a:schemeClr val="bg1"/>
                </a:solidFill>
                <a:latin typeface="Noto Sans" panose="020B0502040504020204" pitchFamily="34" charset="0"/>
                <a:ea typeface="Noto Sans" panose="020B0502040504020204" pitchFamily="34" charset="0"/>
                <a:cs typeface="Noto Sans" panose="020B0502040504020204" pitchFamily="34" charset="0"/>
              </a:rPr>
              <a:t>Music and Alarm Functionality:</a:t>
            </a:r>
            <a:r>
              <a:rPr lang="en-US" sz="2800" dirty="0">
                <a:solidFill>
                  <a:schemeClr val="bg1"/>
                </a:solidFill>
                <a:latin typeface="Noto Sans" panose="020B0502040504020204" pitchFamily="34" charset="0"/>
                <a:ea typeface="Noto Sans" panose="020B0502040504020204" pitchFamily="34" charset="0"/>
                <a:cs typeface="Noto Sans" panose="020B0502040504020204" pitchFamily="34" charset="0"/>
              </a:rPr>
              <a:t> Plays, pauses, and stops music or sets alarms.</a:t>
            </a:r>
            <a:endParaRPr lang="en-US" sz="2599"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6895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4246513" y="159703"/>
            <a:ext cx="979497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Future Prospects</a:t>
            </a:r>
          </a:p>
        </p:txBody>
      </p:sp>
      <p:sp>
        <p:nvSpPr>
          <p:cNvPr id="4" name="TextBox 4"/>
          <p:cNvSpPr txBox="1"/>
          <p:nvPr/>
        </p:nvSpPr>
        <p:spPr>
          <a:xfrm>
            <a:off x="1433810" y="3799635"/>
            <a:ext cx="13958590" cy="696505"/>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Codec Pro"/>
              </a:rPr>
              <a:t>Integration with IoT devices for smart home automations.</a:t>
            </a:r>
          </a:p>
        </p:txBody>
      </p:sp>
      <p:sp>
        <p:nvSpPr>
          <p:cNvPr id="5" name="TextBox 5"/>
          <p:cNvSpPr txBox="1"/>
          <p:nvPr/>
        </p:nvSpPr>
        <p:spPr>
          <a:xfrm>
            <a:off x="1433810" y="6329906"/>
            <a:ext cx="16625590" cy="2108719"/>
          </a:xfrm>
          <a:prstGeom prst="rect">
            <a:avLst/>
          </a:prstGeom>
        </p:spPr>
        <p:txBody>
          <a:bodyPr wrap="square" lIns="0" tIns="0" rIns="0" bIns="0" rtlCol="0" anchor="t">
            <a:spAutoFit/>
          </a:bodyPr>
          <a:lstStyle/>
          <a:p>
            <a:pPr>
              <a:lnSpc>
                <a:spcPts val="5599"/>
              </a:lnSpc>
            </a:pPr>
            <a:r>
              <a:rPr lang="en-US" sz="4000" dirty="0">
                <a:solidFill>
                  <a:schemeClr val="bg1"/>
                </a:solidFill>
                <a:latin typeface="Codec Pro" panose="020B0604020202020204" charset="0"/>
              </a:rPr>
              <a:t>Implementation of deep learning for improved speech recognition.</a:t>
            </a:r>
          </a:p>
          <a:p>
            <a:pPr>
              <a:lnSpc>
                <a:spcPts val="5599"/>
              </a:lnSpc>
            </a:pPr>
            <a:endParaRPr lang="en-US" sz="4000" dirty="0">
              <a:solidFill>
                <a:schemeClr val="bg1"/>
              </a:solidFill>
              <a:latin typeface="Codec Pro" panose="020B0604020202020204" charset="0"/>
            </a:endParaRPr>
          </a:p>
          <a:p>
            <a:pPr>
              <a:lnSpc>
                <a:spcPts val="5599"/>
              </a:lnSpc>
            </a:pPr>
            <a:r>
              <a:rPr lang="en-US" sz="4000" dirty="0">
                <a:solidFill>
                  <a:schemeClr val="bg1"/>
                </a:solidFill>
                <a:latin typeface="Codec Pro" panose="020B0604020202020204" charset="0"/>
              </a:rPr>
              <a:t>Multi-language and emotion-based response systems.</a:t>
            </a:r>
            <a:endParaRPr lang="en-US" sz="3999" dirty="0">
              <a:solidFill>
                <a:schemeClr val="bg1"/>
              </a:solidFill>
              <a:latin typeface="Codec Pro" panose="020B0604020202020204" charset="0"/>
            </a:endParaRPr>
          </a:p>
        </p:txBody>
      </p:sp>
      <p:sp>
        <p:nvSpPr>
          <p:cNvPr id="6" name="TextBox 6"/>
          <p:cNvSpPr txBox="1"/>
          <p:nvPr/>
        </p:nvSpPr>
        <p:spPr>
          <a:xfrm>
            <a:off x="1433810" y="5072075"/>
            <a:ext cx="10453390" cy="696505"/>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Codec Pro"/>
              </a:rPr>
              <a:t>Development of GUI for easier interactions.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sp>
        <p:nvSpPr>
          <p:cNvPr id="3" name="Freeform 3"/>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80383" y="3545482"/>
            <a:ext cx="11536383" cy="2874333"/>
          </a:xfrm>
          <a:prstGeom prst="rect">
            <a:avLst/>
          </a:prstGeom>
        </p:spPr>
        <p:txBody>
          <a:bodyPr lIns="0" tIns="0" rIns="0" bIns="0" rtlCol="0" anchor="t">
            <a:spAutoFit/>
          </a:bodyPr>
          <a:lstStyle/>
          <a:p>
            <a:pPr algn="ctr">
              <a:lnSpc>
                <a:spcPts val="23547"/>
              </a:lnSpc>
            </a:pPr>
            <a:r>
              <a:rPr lang="en-US" sz="16819">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276</Words>
  <Application>Microsoft Office PowerPoint</Application>
  <PresentationFormat>Custom</PresentationFormat>
  <Paragraphs>40</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TAN Tangkiwood</vt:lpstr>
      <vt:lpstr>Codec Pro ExtraBold Bold</vt:lpstr>
      <vt:lpstr>Montserrat Light Bold</vt:lpstr>
      <vt:lpstr>Calibri</vt:lpstr>
      <vt:lpstr>Arial</vt:lpstr>
      <vt:lpstr>Canva Sans Bold</vt:lpstr>
      <vt:lpstr>Noto Sans</vt:lpstr>
      <vt:lpstr>Codec Pro</vt:lpstr>
      <vt:lpstr>Codec Pro ExtraBold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RUDY .</dc:creator>
  <cp:lastModifiedBy>RUDY .</cp:lastModifiedBy>
  <cp:revision>2</cp:revision>
  <dcterms:created xsi:type="dcterms:W3CDTF">2006-08-16T00:00:00Z</dcterms:created>
  <dcterms:modified xsi:type="dcterms:W3CDTF">2025-11-13T18:46:16Z</dcterms:modified>
  <dc:identifier>DAFzN0FU5d4</dc:identifier>
</cp:coreProperties>
</file>